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9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media/image15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32" r:id="rId2"/>
    <p:sldMasterId id="2147483744" r:id="rId3"/>
    <p:sldMasterId id="2147483756" r:id="rId4"/>
    <p:sldMasterId id="2147483816" r:id="rId5"/>
    <p:sldMasterId id="2147483834" r:id="rId6"/>
    <p:sldMasterId id="2147483846" r:id="rId7"/>
    <p:sldMasterId id="2147483929" r:id="rId8"/>
    <p:sldMasterId id="2147484004" r:id="rId9"/>
    <p:sldMasterId id="2147484042" r:id="rId10"/>
  </p:sldMasterIdLst>
  <p:notesMasterIdLst>
    <p:notesMasterId r:id="rId22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7" r:id="rId18"/>
    <p:sldId id="263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5A6B"/>
    <a:srgbClr val="874971"/>
    <a:srgbClr val="E0E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FC10A-4D03-4C32-BAA8-0BFFD70C95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5CEE38E-39FC-41DA-AB11-41DCC8C042B8}" type="pres">
      <dgm:prSet presAssocID="{673FC10A-4D03-4C32-BAA8-0BFFD70C9529}" presName="Name0" presStyleCnt="0">
        <dgm:presLayoutVars>
          <dgm:chMax val="7"/>
          <dgm:chPref val="7"/>
          <dgm:dir/>
        </dgm:presLayoutVars>
      </dgm:prSet>
      <dgm:spPr/>
    </dgm:pt>
    <dgm:pt modelId="{3D57A2ED-5BCE-47F0-80FE-B0811D196A90}" type="pres">
      <dgm:prSet presAssocID="{673FC10A-4D03-4C32-BAA8-0BFFD70C9529}" presName="Name1" presStyleCnt="0"/>
      <dgm:spPr/>
    </dgm:pt>
    <dgm:pt modelId="{CEB65FE2-F4E4-4BCB-B1A7-909E4E883DD2}" type="pres">
      <dgm:prSet presAssocID="{673FC10A-4D03-4C32-BAA8-0BFFD70C9529}" presName="cycle" presStyleCnt="0"/>
      <dgm:spPr/>
    </dgm:pt>
    <dgm:pt modelId="{CE6D030F-77FF-46B1-BDBD-3F000C7EC03A}" type="pres">
      <dgm:prSet presAssocID="{673FC10A-4D03-4C32-BAA8-0BFFD70C9529}" presName="srcNode" presStyleLbl="node1" presStyleIdx="0" presStyleCnt="0"/>
      <dgm:spPr/>
    </dgm:pt>
    <dgm:pt modelId="{8ABB1D81-0B83-4B45-A102-BA3F1C8C06C8}" type="pres">
      <dgm:prSet presAssocID="{673FC10A-4D03-4C32-BAA8-0BFFD70C9529}" presName="conn" presStyleLbl="parChTrans1D2" presStyleIdx="0" presStyleCnt="1"/>
      <dgm:spPr/>
    </dgm:pt>
    <dgm:pt modelId="{0F59D467-BD53-4E82-B3E7-1485B3BD504B}" type="pres">
      <dgm:prSet presAssocID="{673FC10A-4D03-4C32-BAA8-0BFFD70C9529}" presName="extraNode" presStyleLbl="node1" presStyleIdx="0" presStyleCnt="0"/>
      <dgm:spPr/>
    </dgm:pt>
    <dgm:pt modelId="{83B4C944-22E9-4E96-9E58-332A5C9DD696}" type="pres">
      <dgm:prSet presAssocID="{673FC10A-4D03-4C32-BAA8-0BFFD70C9529}" presName="dstNode" presStyleLbl="node1" presStyleIdx="0" presStyleCnt="0"/>
      <dgm:spPr/>
    </dgm:pt>
  </dgm:ptLst>
  <dgm:cxnLst>
    <dgm:cxn modelId="{762A9704-4516-4ECF-86A5-8F3FFBE74824}" type="presOf" srcId="{673FC10A-4D03-4C32-BAA8-0BFFD70C9529}" destId="{75CEE38E-39FC-41DA-AB11-41DCC8C042B8}" srcOrd="0" destOrd="0" presId="urn:microsoft.com/office/officeart/2008/layout/VerticalCurvedList"/>
    <dgm:cxn modelId="{F8CE7D3E-9333-47FE-B1DA-41415F29BC6D}" type="presParOf" srcId="{75CEE38E-39FC-41DA-AB11-41DCC8C042B8}" destId="{3D57A2ED-5BCE-47F0-80FE-B0811D196A90}" srcOrd="0" destOrd="0" presId="urn:microsoft.com/office/officeart/2008/layout/VerticalCurvedList"/>
    <dgm:cxn modelId="{5DCC003D-971A-4357-AED4-CEEE9F6BEAC8}" type="presParOf" srcId="{3D57A2ED-5BCE-47F0-80FE-B0811D196A90}" destId="{CEB65FE2-F4E4-4BCB-B1A7-909E4E883DD2}" srcOrd="0" destOrd="0" presId="urn:microsoft.com/office/officeart/2008/layout/VerticalCurvedList"/>
    <dgm:cxn modelId="{443399F6-AA39-4592-AC09-746A1DD46FA1}" type="presParOf" srcId="{CEB65FE2-F4E4-4BCB-B1A7-909E4E883DD2}" destId="{CE6D030F-77FF-46B1-BDBD-3F000C7EC03A}" srcOrd="0" destOrd="0" presId="urn:microsoft.com/office/officeart/2008/layout/VerticalCurvedList"/>
    <dgm:cxn modelId="{8C7E1323-47AD-4EDB-BBA0-ADF8644D1F71}" type="presParOf" srcId="{CEB65FE2-F4E4-4BCB-B1A7-909E4E883DD2}" destId="{8ABB1D81-0B83-4B45-A102-BA3F1C8C06C8}" srcOrd="1" destOrd="0" presId="urn:microsoft.com/office/officeart/2008/layout/VerticalCurvedList"/>
    <dgm:cxn modelId="{16797BAB-B29C-447D-AB14-994506A2D523}" type="presParOf" srcId="{CEB65FE2-F4E4-4BCB-B1A7-909E4E883DD2}" destId="{0F59D467-BD53-4E82-B3E7-1485B3BD504B}" srcOrd="2" destOrd="0" presId="urn:microsoft.com/office/officeart/2008/layout/VerticalCurvedList"/>
    <dgm:cxn modelId="{FEB2D577-E9EC-42C6-AF86-F89853A4D32F}" type="presParOf" srcId="{CEB65FE2-F4E4-4BCB-B1A7-909E4E883DD2}" destId="{83B4C944-22E9-4E96-9E58-332A5C9DD696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A42BAF-CDDC-45DA-9384-36C41925BB85}" type="doc">
      <dgm:prSet loTypeId="urn:microsoft.com/office/officeart/2005/8/layout/default" loCatId="list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AE591907-BB26-48D9-A2A5-1999AA27C3FD}">
      <dgm:prSet phldrT="[Text]"/>
      <dgm:spPr/>
      <dgm:t>
        <a:bodyPr/>
        <a:lstStyle/>
        <a:p>
          <a:r>
            <a:rPr lang="en-US" dirty="0"/>
            <a:t>Logistic Regression</a:t>
          </a:r>
          <a:endParaRPr lang="en-IN" dirty="0"/>
        </a:p>
      </dgm:t>
    </dgm:pt>
    <dgm:pt modelId="{54EBC894-380D-4FE8-B09C-2F8CDE7149D8}" type="parTrans" cxnId="{4F3D5CFD-9924-4C73-B09E-A096DCFB3420}">
      <dgm:prSet/>
      <dgm:spPr/>
      <dgm:t>
        <a:bodyPr/>
        <a:lstStyle/>
        <a:p>
          <a:endParaRPr lang="en-IN"/>
        </a:p>
      </dgm:t>
    </dgm:pt>
    <dgm:pt modelId="{AD6BFFF8-8348-464E-BA27-1F8C8A4713FC}" type="sibTrans" cxnId="{4F3D5CFD-9924-4C73-B09E-A096DCFB3420}">
      <dgm:prSet/>
      <dgm:spPr/>
      <dgm:t>
        <a:bodyPr/>
        <a:lstStyle/>
        <a:p>
          <a:endParaRPr lang="en-IN"/>
        </a:p>
      </dgm:t>
    </dgm:pt>
    <dgm:pt modelId="{BAE12FC6-950E-47CA-987F-DB74AC94A528}">
      <dgm:prSet phldrT="[Text]"/>
      <dgm:spPr/>
      <dgm:t>
        <a:bodyPr/>
        <a:lstStyle/>
        <a:p>
          <a:r>
            <a:rPr lang="en-US" dirty="0"/>
            <a:t>Random Forest </a:t>
          </a:r>
          <a:endParaRPr lang="en-IN" dirty="0"/>
        </a:p>
      </dgm:t>
    </dgm:pt>
    <dgm:pt modelId="{CDC88A5E-5F5E-4737-8320-54072DC33B39}" type="parTrans" cxnId="{35E8922E-9C6D-4691-9E86-C1EDB847149F}">
      <dgm:prSet/>
      <dgm:spPr/>
      <dgm:t>
        <a:bodyPr/>
        <a:lstStyle/>
        <a:p>
          <a:endParaRPr lang="en-IN"/>
        </a:p>
      </dgm:t>
    </dgm:pt>
    <dgm:pt modelId="{B75B2CF9-C4E9-4798-911E-72CA1708D5CC}" type="sibTrans" cxnId="{35E8922E-9C6D-4691-9E86-C1EDB847149F}">
      <dgm:prSet/>
      <dgm:spPr/>
      <dgm:t>
        <a:bodyPr/>
        <a:lstStyle/>
        <a:p>
          <a:endParaRPr lang="en-IN"/>
        </a:p>
      </dgm:t>
    </dgm:pt>
    <dgm:pt modelId="{BA7C0EB6-636A-4BD5-97D6-9190E67D2B66}">
      <dgm:prSet phldrT="[Text]"/>
      <dgm:spPr/>
      <dgm:t>
        <a:bodyPr/>
        <a:lstStyle/>
        <a:p>
          <a:r>
            <a:rPr lang="en-US" dirty="0"/>
            <a:t>Naïve Bayes</a:t>
          </a:r>
          <a:endParaRPr lang="en-IN" dirty="0"/>
        </a:p>
      </dgm:t>
    </dgm:pt>
    <dgm:pt modelId="{D97261B8-F828-4673-BCE3-6CDE733E3CA6}" type="parTrans" cxnId="{7888E271-A637-466F-8F20-C764CEC2DEC8}">
      <dgm:prSet/>
      <dgm:spPr/>
      <dgm:t>
        <a:bodyPr/>
        <a:lstStyle/>
        <a:p>
          <a:endParaRPr lang="en-IN"/>
        </a:p>
      </dgm:t>
    </dgm:pt>
    <dgm:pt modelId="{57353C0E-2C90-4A61-97A5-53493AB0D052}" type="sibTrans" cxnId="{7888E271-A637-466F-8F20-C764CEC2DEC8}">
      <dgm:prSet/>
      <dgm:spPr/>
      <dgm:t>
        <a:bodyPr/>
        <a:lstStyle/>
        <a:p>
          <a:endParaRPr lang="en-IN"/>
        </a:p>
      </dgm:t>
    </dgm:pt>
    <dgm:pt modelId="{F2FF63F7-7178-4788-8BDB-DA8BC2D735E8}">
      <dgm:prSet phldrT="[Text]"/>
      <dgm:spPr/>
      <dgm:t>
        <a:bodyPr/>
        <a:lstStyle/>
        <a:p>
          <a:r>
            <a:rPr lang="en-US" dirty="0"/>
            <a:t>Gradient Boosting </a:t>
          </a:r>
          <a:endParaRPr lang="en-IN" dirty="0"/>
        </a:p>
      </dgm:t>
    </dgm:pt>
    <dgm:pt modelId="{7B593B5C-D7B6-4ADE-9B43-365571EA0441}" type="parTrans" cxnId="{7968D711-4A1C-4726-9E1D-E4442628C544}">
      <dgm:prSet/>
      <dgm:spPr/>
      <dgm:t>
        <a:bodyPr/>
        <a:lstStyle/>
        <a:p>
          <a:endParaRPr lang="en-IN"/>
        </a:p>
      </dgm:t>
    </dgm:pt>
    <dgm:pt modelId="{B7C2C9BE-35FA-44F5-9788-E4295948BD14}" type="sibTrans" cxnId="{7968D711-4A1C-4726-9E1D-E4442628C544}">
      <dgm:prSet/>
      <dgm:spPr/>
      <dgm:t>
        <a:bodyPr/>
        <a:lstStyle/>
        <a:p>
          <a:endParaRPr lang="en-IN"/>
        </a:p>
      </dgm:t>
    </dgm:pt>
    <dgm:pt modelId="{B7BC7101-8DDB-4F0D-90C9-78E85854FA77}">
      <dgm:prSet phldrT="[Text]"/>
      <dgm:spPr/>
      <dgm:t>
        <a:bodyPr/>
        <a:lstStyle/>
        <a:p>
          <a:r>
            <a:rPr lang="en-US" dirty="0"/>
            <a:t>KNN</a:t>
          </a:r>
          <a:endParaRPr lang="en-IN" dirty="0"/>
        </a:p>
      </dgm:t>
    </dgm:pt>
    <dgm:pt modelId="{F0B9E515-C8BA-4008-9B73-90BE57588A6B}" type="parTrans" cxnId="{A30CE5E8-170F-4867-9272-A85FFF044348}">
      <dgm:prSet/>
      <dgm:spPr/>
      <dgm:t>
        <a:bodyPr/>
        <a:lstStyle/>
        <a:p>
          <a:endParaRPr lang="en-IN"/>
        </a:p>
      </dgm:t>
    </dgm:pt>
    <dgm:pt modelId="{22EC7AB5-05AC-47B0-ABD6-3E486F16AF2E}" type="sibTrans" cxnId="{A30CE5E8-170F-4867-9272-A85FFF044348}">
      <dgm:prSet/>
      <dgm:spPr/>
      <dgm:t>
        <a:bodyPr/>
        <a:lstStyle/>
        <a:p>
          <a:endParaRPr lang="en-IN"/>
        </a:p>
      </dgm:t>
    </dgm:pt>
    <dgm:pt modelId="{3410C8F8-C9E0-49AF-9260-B465AC31A8A7}">
      <dgm:prSet/>
      <dgm:spPr/>
      <dgm:t>
        <a:bodyPr/>
        <a:lstStyle/>
        <a:p>
          <a:r>
            <a:rPr lang="en-US" dirty="0"/>
            <a:t>Neural Network</a:t>
          </a:r>
          <a:endParaRPr lang="en-IN" dirty="0"/>
        </a:p>
      </dgm:t>
    </dgm:pt>
    <dgm:pt modelId="{77C2A7ED-AE61-47F9-B3D2-72406E4C0E79}" type="parTrans" cxnId="{056F7450-0874-4077-9A10-9B721340219D}">
      <dgm:prSet/>
      <dgm:spPr/>
      <dgm:t>
        <a:bodyPr/>
        <a:lstStyle/>
        <a:p>
          <a:endParaRPr lang="en-IN"/>
        </a:p>
      </dgm:t>
    </dgm:pt>
    <dgm:pt modelId="{2C6F4C80-DABE-4ACC-AC69-597610196E5D}" type="sibTrans" cxnId="{056F7450-0874-4077-9A10-9B721340219D}">
      <dgm:prSet/>
      <dgm:spPr/>
      <dgm:t>
        <a:bodyPr/>
        <a:lstStyle/>
        <a:p>
          <a:endParaRPr lang="en-IN"/>
        </a:p>
      </dgm:t>
    </dgm:pt>
    <dgm:pt modelId="{B0932E61-42CA-460A-A4A5-FF944D69EF0B}">
      <dgm:prSet/>
      <dgm:spPr/>
      <dgm:t>
        <a:bodyPr/>
        <a:lstStyle/>
        <a:p>
          <a:r>
            <a:rPr lang="en-US" dirty="0"/>
            <a:t>Support Vector Machine</a:t>
          </a:r>
          <a:endParaRPr lang="en-IN" dirty="0"/>
        </a:p>
      </dgm:t>
    </dgm:pt>
    <dgm:pt modelId="{0ABFC640-5AB1-4C7B-8BD5-73420487FF28}" type="parTrans" cxnId="{103524A8-93C6-479A-B96F-F4CFDFED4479}">
      <dgm:prSet/>
      <dgm:spPr/>
      <dgm:t>
        <a:bodyPr/>
        <a:lstStyle/>
        <a:p>
          <a:endParaRPr lang="en-IN"/>
        </a:p>
      </dgm:t>
    </dgm:pt>
    <dgm:pt modelId="{48B95E82-8D6C-4F3F-AB94-ED0219F072AB}" type="sibTrans" cxnId="{103524A8-93C6-479A-B96F-F4CFDFED4479}">
      <dgm:prSet/>
      <dgm:spPr/>
      <dgm:t>
        <a:bodyPr/>
        <a:lstStyle/>
        <a:p>
          <a:endParaRPr lang="en-IN"/>
        </a:p>
      </dgm:t>
    </dgm:pt>
    <dgm:pt modelId="{51E9C8F9-D791-4A74-9B94-5DBF02611C5E}" type="pres">
      <dgm:prSet presAssocID="{58A42BAF-CDDC-45DA-9384-36C41925BB85}" presName="diagram" presStyleCnt="0">
        <dgm:presLayoutVars>
          <dgm:dir/>
          <dgm:resizeHandles val="exact"/>
        </dgm:presLayoutVars>
      </dgm:prSet>
      <dgm:spPr/>
    </dgm:pt>
    <dgm:pt modelId="{62C5DE28-369A-4D5E-B695-FBA5101F23FD}" type="pres">
      <dgm:prSet presAssocID="{AE591907-BB26-48D9-A2A5-1999AA27C3FD}" presName="node" presStyleLbl="node1" presStyleIdx="0" presStyleCnt="7">
        <dgm:presLayoutVars>
          <dgm:bulletEnabled val="1"/>
        </dgm:presLayoutVars>
      </dgm:prSet>
      <dgm:spPr/>
    </dgm:pt>
    <dgm:pt modelId="{8786D898-7D71-4182-ABD6-27CAA8766B09}" type="pres">
      <dgm:prSet presAssocID="{AD6BFFF8-8348-464E-BA27-1F8C8A4713FC}" presName="sibTrans" presStyleCnt="0"/>
      <dgm:spPr/>
    </dgm:pt>
    <dgm:pt modelId="{AAB462E3-C2AD-4A26-AAC5-B3D172EE4F93}" type="pres">
      <dgm:prSet presAssocID="{BAE12FC6-950E-47CA-987F-DB74AC94A528}" presName="node" presStyleLbl="node1" presStyleIdx="1" presStyleCnt="7">
        <dgm:presLayoutVars>
          <dgm:bulletEnabled val="1"/>
        </dgm:presLayoutVars>
      </dgm:prSet>
      <dgm:spPr/>
    </dgm:pt>
    <dgm:pt modelId="{2BEFDE4D-35C8-4331-AFE0-7C9DB95B0452}" type="pres">
      <dgm:prSet presAssocID="{B75B2CF9-C4E9-4798-911E-72CA1708D5CC}" presName="sibTrans" presStyleCnt="0"/>
      <dgm:spPr/>
    </dgm:pt>
    <dgm:pt modelId="{955124DD-4D21-4E70-AF9B-F69384F8F1E0}" type="pres">
      <dgm:prSet presAssocID="{BA7C0EB6-636A-4BD5-97D6-9190E67D2B66}" presName="node" presStyleLbl="node1" presStyleIdx="2" presStyleCnt="7">
        <dgm:presLayoutVars>
          <dgm:bulletEnabled val="1"/>
        </dgm:presLayoutVars>
      </dgm:prSet>
      <dgm:spPr/>
    </dgm:pt>
    <dgm:pt modelId="{6A145F73-0E43-4981-8FAC-3BA983AC2B60}" type="pres">
      <dgm:prSet presAssocID="{57353C0E-2C90-4A61-97A5-53493AB0D052}" presName="sibTrans" presStyleCnt="0"/>
      <dgm:spPr/>
    </dgm:pt>
    <dgm:pt modelId="{E4ACB637-AEA3-4D5F-9EF6-8AD10A89199F}" type="pres">
      <dgm:prSet presAssocID="{F2FF63F7-7178-4788-8BDB-DA8BC2D735E8}" presName="node" presStyleLbl="node1" presStyleIdx="3" presStyleCnt="7" custLinFactNeighborX="55927">
        <dgm:presLayoutVars>
          <dgm:bulletEnabled val="1"/>
        </dgm:presLayoutVars>
      </dgm:prSet>
      <dgm:spPr/>
    </dgm:pt>
    <dgm:pt modelId="{4330BEF8-A24F-4C86-A4E6-D0C66B1C2CA6}" type="pres">
      <dgm:prSet presAssocID="{B7C2C9BE-35FA-44F5-9788-E4295948BD14}" presName="sibTrans" presStyleCnt="0"/>
      <dgm:spPr/>
    </dgm:pt>
    <dgm:pt modelId="{6B7DF097-0DB0-4F37-BDCC-0205D1E1CC65}" type="pres">
      <dgm:prSet presAssocID="{B7BC7101-8DDB-4F0D-90C9-78E85854FA77}" presName="node" presStyleLbl="node1" presStyleIdx="4" presStyleCnt="7" custLinFactNeighborX="63963" custLinFactNeighborY="-734">
        <dgm:presLayoutVars>
          <dgm:bulletEnabled val="1"/>
        </dgm:presLayoutVars>
      </dgm:prSet>
      <dgm:spPr/>
    </dgm:pt>
    <dgm:pt modelId="{D3D9F108-1C2B-4772-8D61-BBBF0FFCA5F9}" type="pres">
      <dgm:prSet presAssocID="{22EC7AB5-05AC-47B0-ABD6-3E486F16AF2E}" presName="sibTrans" presStyleCnt="0"/>
      <dgm:spPr/>
    </dgm:pt>
    <dgm:pt modelId="{ABF25336-9A7D-4582-BCDC-0881162CF113}" type="pres">
      <dgm:prSet presAssocID="{3410C8F8-C9E0-49AF-9260-B465AC31A8A7}" presName="node" presStyleLbl="node1" presStyleIdx="5" presStyleCnt="7" custLinFactY="13009" custLinFactNeighborX="-45358" custLinFactNeighborY="100000">
        <dgm:presLayoutVars>
          <dgm:bulletEnabled val="1"/>
        </dgm:presLayoutVars>
      </dgm:prSet>
      <dgm:spPr/>
    </dgm:pt>
    <dgm:pt modelId="{8B3CF118-7153-496F-8C0C-987242EC0845}" type="pres">
      <dgm:prSet presAssocID="{2C6F4C80-DABE-4ACC-AC69-597610196E5D}" presName="sibTrans" presStyleCnt="0"/>
      <dgm:spPr/>
    </dgm:pt>
    <dgm:pt modelId="{CA69AE3F-8E4D-42E0-9397-B88C3FFFCB14}" type="pres">
      <dgm:prSet presAssocID="{B0932E61-42CA-460A-A4A5-FF944D69EF0B}" presName="node" presStyleLbl="node1" presStyleIdx="6" presStyleCnt="7" custLinFactNeighborX="-50000" custLinFactNeighborY="102">
        <dgm:presLayoutVars>
          <dgm:bulletEnabled val="1"/>
        </dgm:presLayoutVars>
      </dgm:prSet>
      <dgm:spPr/>
    </dgm:pt>
  </dgm:ptLst>
  <dgm:cxnLst>
    <dgm:cxn modelId="{7968D711-4A1C-4726-9E1D-E4442628C544}" srcId="{58A42BAF-CDDC-45DA-9384-36C41925BB85}" destId="{F2FF63F7-7178-4788-8BDB-DA8BC2D735E8}" srcOrd="3" destOrd="0" parTransId="{7B593B5C-D7B6-4ADE-9B43-365571EA0441}" sibTransId="{B7C2C9BE-35FA-44F5-9788-E4295948BD14}"/>
    <dgm:cxn modelId="{35E8922E-9C6D-4691-9E86-C1EDB847149F}" srcId="{58A42BAF-CDDC-45DA-9384-36C41925BB85}" destId="{BAE12FC6-950E-47CA-987F-DB74AC94A528}" srcOrd="1" destOrd="0" parTransId="{CDC88A5E-5F5E-4737-8320-54072DC33B39}" sibTransId="{B75B2CF9-C4E9-4798-911E-72CA1708D5CC}"/>
    <dgm:cxn modelId="{3FFC5A33-E33A-4847-85BA-3D872E6B6D28}" type="presOf" srcId="{B0932E61-42CA-460A-A4A5-FF944D69EF0B}" destId="{CA69AE3F-8E4D-42E0-9397-B88C3FFFCB14}" srcOrd="0" destOrd="0" presId="urn:microsoft.com/office/officeart/2005/8/layout/default"/>
    <dgm:cxn modelId="{A9D50B4D-6C9B-4A94-B054-C0D691BE7EEF}" type="presOf" srcId="{3410C8F8-C9E0-49AF-9260-B465AC31A8A7}" destId="{ABF25336-9A7D-4582-BCDC-0881162CF113}" srcOrd="0" destOrd="0" presId="urn:microsoft.com/office/officeart/2005/8/layout/default"/>
    <dgm:cxn modelId="{056F7450-0874-4077-9A10-9B721340219D}" srcId="{58A42BAF-CDDC-45DA-9384-36C41925BB85}" destId="{3410C8F8-C9E0-49AF-9260-B465AC31A8A7}" srcOrd="5" destOrd="0" parTransId="{77C2A7ED-AE61-47F9-B3D2-72406E4C0E79}" sibTransId="{2C6F4C80-DABE-4ACC-AC69-597610196E5D}"/>
    <dgm:cxn modelId="{7888E271-A637-466F-8F20-C764CEC2DEC8}" srcId="{58A42BAF-CDDC-45DA-9384-36C41925BB85}" destId="{BA7C0EB6-636A-4BD5-97D6-9190E67D2B66}" srcOrd="2" destOrd="0" parTransId="{D97261B8-F828-4673-BCE3-6CDE733E3CA6}" sibTransId="{57353C0E-2C90-4A61-97A5-53493AB0D052}"/>
    <dgm:cxn modelId="{C040FBA7-4EC2-472C-A668-157A25C2FFF1}" type="presOf" srcId="{58A42BAF-CDDC-45DA-9384-36C41925BB85}" destId="{51E9C8F9-D791-4A74-9B94-5DBF02611C5E}" srcOrd="0" destOrd="0" presId="urn:microsoft.com/office/officeart/2005/8/layout/default"/>
    <dgm:cxn modelId="{103524A8-93C6-479A-B96F-F4CFDFED4479}" srcId="{58A42BAF-CDDC-45DA-9384-36C41925BB85}" destId="{B0932E61-42CA-460A-A4A5-FF944D69EF0B}" srcOrd="6" destOrd="0" parTransId="{0ABFC640-5AB1-4C7B-8BD5-73420487FF28}" sibTransId="{48B95E82-8D6C-4F3F-AB94-ED0219F072AB}"/>
    <dgm:cxn modelId="{739E4EBB-348A-4AA0-84A4-353D100499C0}" type="presOf" srcId="{F2FF63F7-7178-4788-8BDB-DA8BC2D735E8}" destId="{E4ACB637-AEA3-4D5F-9EF6-8AD10A89199F}" srcOrd="0" destOrd="0" presId="urn:microsoft.com/office/officeart/2005/8/layout/default"/>
    <dgm:cxn modelId="{60ABCCD3-1C6E-46B3-96FC-FB8929CA0CA4}" type="presOf" srcId="{BA7C0EB6-636A-4BD5-97D6-9190E67D2B66}" destId="{955124DD-4D21-4E70-AF9B-F69384F8F1E0}" srcOrd="0" destOrd="0" presId="urn:microsoft.com/office/officeart/2005/8/layout/default"/>
    <dgm:cxn modelId="{2BC3C5DF-7B5F-4DA6-A90A-6852C6CF27D0}" type="presOf" srcId="{BAE12FC6-950E-47CA-987F-DB74AC94A528}" destId="{AAB462E3-C2AD-4A26-AAC5-B3D172EE4F93}" srcOrd="0" destOrd="0" presId="urn:microsoft.com/office/officeart/2005/8/layout/default"/>
    <dgm:cxn modelId="{7AD0F0DF-34DF-4C06-8B91-4CAF35F1F7F8}" type="presOf" srcId="{B7BC7101-8DDB-4F0D-90C9-78E85854FA77}" destId="{6B7DF097-0DB0-4F37-BDCC-0205D1E1CC65}" srcOrd="0" destOrd="0" presId="urn:microsoft.com/office/officeart/2005/8/layout/default"/>
    <dgm:cxn modelId="{6B4DE0E7-26D6-4246-BAFF-BB6BACA55552}" type="presOf" srcId="{AE591907-BB26-48D9-A2A5-1999AA27C3FD}" destId="{62C5DE28-369A-4D5E-B695-FBA5101F23FD}" srcOrd="0" destOrd="0" presId="urn:microsoft.com/office/officeart/2005/8/layout/default"/>
    <dgm:cxn modelId="{A30CE5E8-170F-4867-9272-A85FFF044348}" srcId="{58A42BAF-CDDC-45DA-9384-36C41925BB85}" destId="{B7BC7101-8DDB-4F0D-90C9-78E85854FA77}" srcOrd="4" destOrd="0" parTransId="{F0B9E515-C8BA-4008-9B73-90BE57588A6B}" sibTransId="{22EC7AB5-05AC-47B0-ABD6-3E486F16AF2E}"/>
    <dgm:cxn modelId="{4F3D5CFD-9924-4C73-B09E-A096DCFB3420}" srcId="{58A42BAF-CDDC-45DA-9384-36C41925BB85}" destId="{AE591907-BB26-48D9-A2A5-1999AA27C3FD}" srcOrd="0" destOrd="0" parTransId="{54EBC894-380D-4FE8-B09C-2F8CDE7149D8}" sibTransId="{AD6BFFF8-8348-464E-BA27-1F8C8A4713FC}"/>
    <dgm:cxn modelId="{49AC350B-E21E-461E-AB04-8A1A9C7F7461}" type="presParOf" srcId="{51E9C8F9-D791-4A74-9B94-5DBF02611C5E}" destId="{62C5DE28-369A-4D5E-B695-FBA5101F23FD}" srcOrd="0" destOrd="0" presId="urn:microsoft.com/office/officeart/2005/8/layout/default"/>
    <dgm:cxn modelId="{4F7424A9-3528-43CE-9270-8E13207D3201}" type="presParOf" srcId="{51E9C8F9-D791-4A74-9B94-5DBF02611C5E}" destId="{8786D898-7D71-4182-ABD6-27CAA8766B09}" srcOrd="1" destOrd="0" presId="urn:microsoft.com/office/officeart/2005/8/layout/default"/>
    <dgm:cxn modelId="{76828DAE-AA5B-48E8-9957-9FAF3ACFE3B3}" type="presParOf" srcId="{51E9C8F9-D791-4A74-9B94-5DBF02611C5E}" destId="{AAB462E3-C2AD-4A26-AAC5-B3D172EE4F93}" srcOrd="2" destOrd="0" presId="urn:microsoft.com/office/officeart/2005/8/layout/default"/>
    <dgm:cxn modelId="{F9CF7EBB-F266-4B33-861E-8BDEC62F8A1E}" type="presParOf" srcId="{51E9C8F9-D791-4A74-9B94-5DBF02611C5E}" destId="{2BEFDE4D-35C8-4331-AFE0-7C9DB95B0452}" srcOrd="3" destOrd="0" presId="urn:microsoft.com/office/officeart/2005/8/layout/default"/>
    <dgm:cxn modelId="{D86CF678-A4D1-4151-8A6D-E7CD59F3A8C8}" type="presParOf" srcId="{51E9C8F9-D791-4A74-9B94-5DBF02611C5E}" destId="{955124DD-4D21-4E70-AF9B-F69384F8F1E0}" srcOrd="4" destOrd="0" presId="urn:microsoft.com/office/officeart/2005/8/layout/default"/>
    <dgm:cxn modelId="{D0109C78-3774-4661-81BB-5FFAE7D410C2}" type="presParOf" srcId="{51E9C8F9-D791-4A74-9B94-5DBF02611C5E}" destId="{6A145F73-0E43-4981-8FAC-3BA983AC2B60}" srcOrd="5" destOrd="0" presId="urn:microsoft.com/office/officeart/2005/8/layout/default"/>
    <dgm:cxn modelId="{80698FDA-B5C1-44AC-ADAA-C739A8717BEA}" type="presParOf" srcId="{51E9C8F9-D791-4A74-9B94-5DBF02611C5E}" destId="{E4ACB637-AEA3-4D5F-9EF6-8AD10A89199F}" srcOrd="6" destOrd="0" presId="urn:microsoft.com/office/officeart/2005/8/layout/default"/>
    <dgm:cxn modelId="{3158444E-2A02-4306-BE79-756F0E000B15}" type="presParOf" srcId="{51E9C8F9-D791-4A74-9B94-5DBF02611C5E}" destId="{4330BEF8-A24F-4C86-A4E6-D0C66B1C2CA6}" srcOrd="7" destOrd="0" presId="urn:microsoft.com/office/officeart/2005/8/layout/default"/>
    <dgm:cxn modelId="{DD8A4059-0D33-42F9-80AA-214970821259}" type="presParOf" srcId="{51E9C8F9-D791-4A74-9B94-5DBF02611C5E}" destId="{6B7DF097-0DB0-4F37-BDCC-0205D1E1CC65}" srcOrd="8" destOrd="0" presId="urn:microsoft.com/office/officeart/2005/8/layout/default"/>
    <dgm:cxn modelId="{98853EB6-8D22-4C59-86FC-6265CF03AA33}" type="presParOf" srcId="{51E9C8F9-D791-4A74-9B94-5DBF02611C5E}" destId="{D3D9F108-1C2B-4772-8D61-BBBF0FFCA5F9}" srcOrd="9" destOrd="0" presId="urn:microsoft.com/office/officeart/2005/8/layout/default"/>
    <dgm:cxn modelId="{F4D40C50-1714-4CE8-BBE4-746EEEF5FB5A}" type="presParOf" srcId="{51E9C8F9-D791-4A74-9B94-5DBF02611C5E}" destId="{ABF25336-9A7D-4582-BCDC-0881162CF113}" srcOrd="10" destOrd="0" presId="urn:microsoft.com/office/officeart/2005/8/layout/default"/>
    <dgm:cxn modelId="{A72A3A3E-E8A4-4861-936C-4A2EBD810BC0}" type="presParOf" srcId="{51E9C8F9-D791-4A74-9B94-5DBF02611C5E}" destId="{8B3CF118-7153-496F-8C0C-987242EC0845}" srcOrd="11" destOrd="0" presId="urn:microsoft.com/office/officeart/2005/8/layout/default"/>
    <dgm:cxn modelId="{33FFDAE0-20A4-4D14-B293-4037DCF32AE1}" type="presParOf" srcId="{51E9C8F9-D791-4A74-9B94-5DBF02611C5E}" destId="{CA69AE3F-8E4D-42E0-9397-B88C3FFFCB1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5DE28-369A-4D5E-B695-FBA5101F23FD}">
      <dsp:nvSpPr>
        <dsp:cNvPr id="0" name=""/>
        <dsp:cNvSpPr/>
      </dsp:nvSpPr>
      <dsp:spPr>
        <a:xfrm>
          <a:off x="603249" y="1322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Logistic Regression</a:t>
          </a:r>
          <a:endParaRPr lang="en-IN" sz="2600" kern="1200" dirty="0"/>
        </a:p>
      </dsp:txBody>
      <dsp:txXfrm>
        <a:off x="603249" y="1322"/>
        <a:ext cx="2162968" cy="1297781"/>
      </dsp:txXfrm>
    </dsp:sp>
    <dsp:sp modelId="{AAB462E3-C2AD-4A26-AAC5-B3D172EE4F93}">
      <dsp:nvSpPr>
        <dsp:cNvPr id="0" name=""/>
        <dsp:cNvSpPr/>
      </dsp:nvSpPr>
      <dsp:spPr>
        <a:xfrm>
          <a:off x="2982515" y="1322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Random Forest </a:t>
          </a:r>
          <a:endParaRPr lang="en-IN" sz="2600" kern="1200" dirty="0"/>
        </a:p>
      </dsp:txBody>
      <dsp:txXfrm>
        <a:off x="2982515" y="1322"/>
        <a:ext cx="2162968" cy="1297781"/>
      </dsp:txXfrm>
    </dsp:sp>
    <dsp:sp modelId="{955124DD-4D21-4E70-AF9B-F69384F8F1E0}">
      <dsp:nvSpPr>
        <dsp:cNvPr id="0" name=""/>
        <dsp:cNvSpPr/>
      </dsp:nvSpPr>
      <dsp:spPr>
        <a:xfrm>
          <a:off x="5361781" y="1322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Naïve Bayes</a:t>
          </a:r>
          <a:endParaRPr lang="en-IN" sz="2600" kern="1200" dirty="0"/>
        </a:p>
      </dsp:txBody>
      <dsp:txXfrm>
        <a:off x="5361781" y="1322"/>
        <a:ext cx="2162968" cy="1297781"/>
      </dsp:txXfrm>
    </dsp:sp>
    <dsp:sp modelId="{E4ACB637-AEA3-4D5F-9EF6-8AD10A89199F}">
      <dsp:nvSpPr>
        <dsp:cNvPr id="0" name=""/>
        <dsp:cNvSpPr/>
      </dsp:nvSpPr>
      <dsp:spPr>
        <a:xfrm>
          <a:off x="1812933" y="1515400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Gradient Boosting </a:t>
          </a:r>
          <a:endParaRPr lang="en-IN" sz="2600" kern="1200" dirty="0"/>
        </a:p>
      </dsp:txBody>
      <dsp:txXfrm>
        <a:off x="1812933" y="1515400"/>
        <a:ext cx="2162968" cy="1297781"/>
      </dsp:txXfrm>
    </dsp:sp>
    <dsp:sp modelId="{6B7DF097-0DB0-4F37-BDCC-0205D1E1CC65}">
      <dsp:nvSpPr>
        <dsp:cNvPr id="0" name=""/>
        <dsp:cNvSpPr/>
      </dsp:nvSpPr>
      <dsp:spPr>
        <a:xfrm>
          <a:off x="4366015" y="1505875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KNN</a:t>
          </a:r>
          <a:endParaRPr lang="en-IN" sz="2600" kern="1200" dirty="0"/>
        </a:p>
      </dsp:txBody>
      <dsp:txXfrm>
        <a:off x="4366015" y="1505875"/>
        <a:ext cx="2162968" cy="1297781"/>
      </dsp:txXfrm>
    </dsp:sp>
    <dsp:sp modelId="{ABF25336-9A7D-4582-BCDC-0881162CF113}">
      <dsp:nvSpPr>
        <dsp:cNvPr id="0" name=""/>
        <dsp:cNvSpPr/>
      </dsp:nvSpPr>
      <dsp:spPr>
        <a:xfrm>
          <a:off x="4380701" y="2982010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Neural Network</a:t>
          </a:r>
          <a:endParaRPr lang="en-IN" sz="2600" kern="1200" dirty="0"/>
        </a:p>
      </dsp:txBody>
      <dsp:txXfrm>
        <a:off x="4380701" y="2982010"/>
        <a:ext cx="2162968" cy="1297781"/>
      </dsp:txXfrm>
    </dsp:sp>
    <dsp:sp modelId="{CA69AE3F-8E4D-42E0-9397-B88C3FFFCB14}">
      <dsp:nvSpPr>
        <dsp:cNvPr id="0" name=""/>
        <dsp:cNvSpPr/>
      </dsp:nvSpPr>
      <dsp:spPr>
        <a:xfrm>
          <a:off x="1901031" y="3030801"/>
          <a:ext cx="2162968" cy="12977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Support Vector Machine</a:t>
          </a:r>
          <a:endParaRPr lang="en-IN" sz="2600" kern="1200" dirty="0"/>
        </a:p>
      </dsp:txBody>
      <dsp:txXfrm>
        <a:off x="1901031" y="3030801"/>
        <a:ext cx="2162968" cy="1297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E93CE-DE7B-4F83-8BD7-92776A96056F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7F0E6-9A3B-407A-BF9C-E7E6FAAA6F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1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26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2676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69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9088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198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731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551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0730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7185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196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94378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27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0824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30288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778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573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3957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7008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3773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430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76164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54743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56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5EE8-396E-49B2-80E3-BC6B31735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B365A-5306-4E6E-A538-6910B612E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9028-FAF6-4230-8F5E-A572616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BDE8-67ED-47DB-A689-734860AB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5AC74-371F-4B2E-9A57-94938891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9056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641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17455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2321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80660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394D-C22C-4E11-B2E6-1261BE29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AF199-0C8B-4F65-83B2-ABB625A2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0C84A-DA0F-4F9B-B1C5-836E5B5B3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34288-7B62-456C-A00B-742C9A8B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191F3-F2DA-4779-9D8B-222EA22E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8495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C43D-1766-48DC-9B0A-C316DBC9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BDA2-97D2-4BC5-99D1-8B6276BAA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F44C-8CB2-4435-96E4-AA4712C8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62567-2AEF-4A0C-8BCC-B6584C73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FE56-C1D1-4EB1-A55F-45A6F664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95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C523-56A1-4CF4-8C2A-C514BF53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381AA-95FF-4082-8E53-DAE9AEF52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F2C67-EE22-458D-87E0-E5F2D6C1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28AE9-9714-4E79-AEAA-F468217E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DFA29-A429-4F79-82E0-6CC5F4B5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9271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22DD-2D04-4069-A317-99DF7E49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1665-3A09-42FA-994E-A9BA13C3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08B22-9BF4-4E39-8EFC-10EB68F53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69946-7EC6-4EBA-BAF5-B1566E57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98AB9-4E21-4DCA-A091-C91AB98D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A64AA-5516-4051-BC5D-542030F0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8000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8164-DF61-4288-8D08-D7FA981D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78539-9545-4514-A7DB-A5C344B3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40DF2-3A8A-4D9D-8360-C071F970A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33E47-81ED-4130-B059-D03E80E9E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E5850-55D8-4D95-913A-1E78CA2FB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2ECE52-00C6-4834-88A1-3FAAB9AB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0FE00-540A-42C6-9670-7DCD861C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D6669-74EC-44C8-A436-9EF0D8B8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5787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1BBB-A441-4FC2-9531-1D6237AC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E9E4C-ED55-4D8A-B864-4C104D39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BD123-93CD-4B1D-86A8-C12D10B8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7B2E4-0749-489E-8D4E-7F20AB9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763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AEF0-123D-457F-9583-4A37242F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9B416-1FF6-4F47-A53A-258FDB4B8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E85DB-3540-49E8-BFAE-F16D465D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2B9EF-5C27-4170-86D1-C3E63522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095DA-8B9D-4E7E-B3E3-69F35236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5194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2C01E-8090-4774-8A3C-A73C07E3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54475-BED2-40E4-98B3-39928A09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69720-BBD4-4B71-8494-8D87A0B6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00058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CDB3-CC44-4C32-8FB4-03F2D215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3145-0775-4F3C-8A80-C3D7C6B0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F71AB-2CF8-4159-BA91-694E32A64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0D16-6E38-4533-8202-4DB6B7289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FCBC4-EE19-40E3-8683-CB603C83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A5F6-320B-44E4-94C7-23F58FC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3748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A795-CC57-4C0D-97B8-FAEA6F7A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BBCE4-C886-446D-BFB7-22528500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16DAA-2AB8-46B1-A24D-8CE6606B9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A0C9C-48D5-4684-AB95-46D29F61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1D904-A2CD-46F6-B973-9B0CC211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37D5-0455-4FFC-A073-D30FBA4D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9418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6004-878A-45A7-89F6-294B1976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F3B6-1FF3-493E-8F7A-3B69048D4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40795-B992-421F-B996-BA299FA2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D36E1-E376-4DE4-A73B-6F6D4A99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4C1E9-5F3D-4BEE-99FA-CE5EBE1F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6404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36573-AF1D-4FC3-B19E-191253C0F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54ED6-54F8-4DEE-A24B-74ECA2591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6FCE-DAAA-42E9-9CB3-D63D2F2C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8A7B3-C61E-42F0-938F-EA884BB8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9BE92-CF28-4B31-A7ED-ADA571E1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77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38AB-632F-41D7-9A5C-146EBEA8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20EAA-70C5-4FC0-AA83-5E78C8028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3D319-148A-4AB6-8E5E-9FA05139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3711-CA57-4310-8B72-A1A219E3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4E17-23BF-42A6-9115-68D20E3F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54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9045-3B87-46E7-B031-A099371D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9E3EE-1E34-48FB-9602-91217A18C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C3BC1-21F6-489D-ADBA-95744EAC5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56EA2-8895-4E56-B8CC-CD2E4605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70956-1654-4AFE-8870-239FCCC3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1D3E6-6718-409E-AFEF-6AFED3FB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74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7493-99CA-44D5-84CD-CC1EF210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AA7CD-21B5-41A6-8444-D25AC753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68590-07FE-4620-A850-E2184D2D5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99C57-FC01-48FC-ADED-A3634586D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8D46A-9A2B-4B64-A9F3-9F79681C2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5EC7B-68EF-4A24-BEB6-EDD931E4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43539-8654-4324-9964-71A5EFF8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431931-BC04-493D-B63D-4D1989F8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436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6D48-3F99-4488-B655-915660D3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2CED4-1BF8-48C1-AA8C-17BB87C4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4B222-9219-4D73-AB64-2D6FEB9C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3124A-F7F4-4E79-93C7-96A325A1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929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D50AB-4C09-4FA8-8EE4-0D81C11F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6D4F5-6518-42F2-BC04-91E8730D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077B-9075-4ACC-9E04-621C1170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42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5C81-099F-4956-B2AB-56A96F5A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2AF48-CDC9-44EE-82B1-68C6FF426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30C9E-2943-483C-AEBC-5CF3F9504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38480-D454-4B17-B298-BD012689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8C965-4B29-41A2-8DB6-5BC7B373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5D331-719B-45EA-A356-F736634BA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552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7E86-7B0F-4974-B733-2A5997B4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AB439-3F13-4BEB-8930-B3FDAD7EB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A0334-2CED-47B9-9334-44AC254F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FF82D-103B-4451-A3D3-6020507A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0CFE8-A305-4A3A-9CFE-8458F59E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07EBA-D20D-49E3-8A54-39F84F46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3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F18D-C683-4D29-BF58-D5C057B1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7D50-3028-46C4-81CD-4491F69B3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7FCA3-6D02-4632-A868-8DAF33C1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8FCC3-2883-4623-A8BF-5BB8B3D0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F1D19-C8E5-4EC2-A50C-F3621F9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90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DA602-D18C-4D71-8331-A33DEFB04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E94E1-4AB5-4685-AF77-26928891F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E962-BA49-4CE8-BCFD-196E9451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2DFF0-57BA-4F32-A4BF-BF000D00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C980-612D-48BE-AC98-676A9E75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563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586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62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34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515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636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470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81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2914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293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149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454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249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285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972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320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0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954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947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0354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611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387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86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301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06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885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278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3405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1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0725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5898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9323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1810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404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7794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1862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3344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255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5444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86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712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4298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972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92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3909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200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151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108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591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4269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335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082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8338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7483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0799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7675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658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8958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3122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4557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788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35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9106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4284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758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259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1219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1487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3833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0793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3124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782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3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4955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1846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156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8267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234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001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742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388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7909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0548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8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D718F-59C2-48FB-8F4B-6188AD65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73917-35F4-4068-A526-CFA4B631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60A23-6C0A-4324-9D6C-CB956CF3A9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E7999-CC80-41DB-88F6-56C9F651A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37465-E419-4041-ACDF-7473682C1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87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290FB-0886-4397-A267-164BB721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DEE-A347-47F8-A6DA-22406486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302D1-4D32-40DB-B2DB-8AA64719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F251E-60FE-499C-BEBB-6C32765EB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989AB-B1C3-43C1-BC4E-75CE85228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20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7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97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12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52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83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9D1F8C-4DA4-46C5-9502-FD3F1F15312D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799E32E-4B2B-4302-82DB-C2A8C6C80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49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diabres.2019.107843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ECDA"/>
            </a:gs>
            <a:gs pos="0">
              <a:schemeClr val="accent1">
                <a:lumMod val="5000"/>
                <a:lumOff val="9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5571-653B-4520-9474-C930283E5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Holistic Approach to Diabetes Risk Prediction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96048-3B7B-4761-A131-981F98E28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Final Programming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00A69-75C1-4879-8D2D-D2F0DD00F8C5}"/>
              </a:ext>
            </a:extLst>
          </p:cNvPr>
          <p:cNvSpPr txBox="1"/>
          <p:nvPr/>
        </p:nvSpPr>
        <p:spPr>
          <a:xfrm>
            <a:off x="2438400" y="5735637"/>
            <a:ext cx="750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Presented by : Krittika, 1</a:t>
            </a:r>
            <a:r>
              <a:rPr lang="en-US" sz="2000" baseline="30000" dirty="0"/>
              <a:t>st</a:t>
            </a:r>
            <a:r>
              <a:rPr lang="en-US" sz="2000" dirty="0"/>
              <a:t> year MOB Graduate Program (1</a:t>
            </a:r>
            <a:r>
              <a:rPr lang="en-US" sz="2000" baseline="30000" dirty="0"/>
              <a:t>st</a:t>
            </a:r>
            <a:r>
              <a:rPr lang="en-US" sz="2000" dirty="0"/>
              <a:t> Dec, 2020)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1786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2879-82CB-42B9-9913-BBB22419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634" y="715962"/>
            <a:ext cx="9592732" cy="53234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diabetes risk modelling important?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A0DBE-3C59-4862-A92C-4A0767809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68" y="1704975"/>
            <a:ext cx="9592732" cy="4170891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100" dirty="0">
                <a:latin typeface="Corbel" panose="020B0503020204020204" pitchFamily="34" charset="0"/>
              </a:rPr>
              <a:t>Diabetes is often associated with renal complications, heart disease, stroke and peripheral vascular disease, which lead to increased morbidity and premature mortality.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100" dirty="0">
              <a:latin typeface="Corbel" panose="020B0503020204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100" dirty="0">
                <a:latin typeface="Corbel" panose="020B0503020204020204" pitchFamily="34" charset="0"/>
              </a:rPr>
              <a:t>Growing healthcare burden will present an overwhelming challenge in terms of health service resources.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100" dirty="0">
              <a:latin typeface="Corbel" panose="020B0503020204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100" dirty="0">
                <a:latin typeface="Corbel" panose="020B0503020204020204" pitchFamily="34" charset="0"/>
              </a:rPr>
              <a:t> Risk prediction models have considerable potential to contribute to the decision-making process regarding the clinical management of a patient.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100" dirty="0">
              <a:latin typeface="Corbel" panose="020B0503020204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100" dirty="0">
                <a:latin typeface="Corbel" panose="020B0503020204020204" pitchFamily="34" charset="0"/>
              </a:rPr>
              <a:t>They are multivariable, combining several patient risk predictors that are used to </a:t>
            </a:r>
            <a:r>
              <a:rPr lang="en-US" sz="2100" b="1" i="1" dirty="0">
                <a:latin typeface="Corbel" panose="020B0503020204020204" pitchFamily="34" charset="0"/>
              </a:rPr>
              <a:t>predict</a:t>
            </a:r>
            <a:r>
              <a:rPr lang="en-US" sz="2100" dirty="0">
                <a:latin typeface="Corbel" panose="020B0503020204020204" pitchFamily="34" charset="0"/>
              </a:rPr>
              <a:t> an individual's treatment outcome so that healthcare interventions or lifestyle changes can then be targeted towards those at an increased risk of developing a disease.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100" dirty="0">
              <a:latin typeface="Corbel" panose="020B0503020204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100" dirty="0">
                <a:latin typeface="Corbel" panose="020B0503020204020204" pitchFamily="34" charset="0"/>
              </a:rPr>
              <a:t>These models can also be to </a:t>
            </a:r>
            <a:r>
              <a:rPr lang="en-US" sz="2100" b="1" i="1" dirty="0">
                <a:latin typeface="Corbel" panose="020B0503020204020204" pitchFamily="34" charset="0"/>
              </a:rPr>
              <a:t>screen</a:t>
            </a:r>
            <a:r>
              <a:rPr lang="en-US" sz="2100" dirty="0">
                <a:latin typeface="Corbel" panose="020B0503020204020204" pitchFamily="34" charset="0"/>
              </a:rPr>
              <a:t> individuals to identify those who are at an increased risk of having an undiagnosed condition, for which diagnosis management and treatment can be initiated and ultimately improve patient outcomes.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C6A8C-D80F-4F0E-AE29-886829F1CEC9}"/>
              </a:ext>
            </a:extLst>
          </p:cNvPr>
          <p:cNvSpPr txBox="1"/>
          <p:nvPr/>
        </p:nvSpPr>
        <p:spPr>
          <a:xfrm>
            <a:off x="3057525" y="5855757"/>
            <a:ext cx="738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https://bmcmedicine.biomedcentral.com/articles/10.1186/1741-7015-9-103</a:t>
            </a:r>
          </a:p>
        </p:txBody>
      </p:sp>
    </p:spTree>
    <p:extLst>
      <p:ext uri="{BB962C8B-B14F-4D97-AF65-F5344CB8AC3E}">
        <p14:creationId xmlns:p14="http://schemas.microsoft.com/office/powerpoint/2010/main" val="16213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3560-B98F-4B47-A23C-4A77E147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8" y="982131"/>
            <a:ext cx="9592732" cy="5199593"/>
          </a:xfrm>
        </p:spPr>
        <p:txBody>
          <a:bodyPr>
            <a:normAutofit/>
          </a:bodyPr>
          <a:lstStyle/>
          <a:p>
            <a:r>
              <a:rPr lang="en-US" sz="960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alligraphy" panose="03010101010101010101" pitchFamily="66" charset="0"/>
              </a:rPr>
              <a:t>THANK YOU!</a:t>
            </a:r>
            <a:endParaRPr lang="en-IN" sz="960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4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8ABE9D-4C8D-4B2C-B9A7-E0A5261D3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981075"/>
            <a:ext cx="7905751" cy="47053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C6110-E856-4517-B60C-D1779558B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1525905"/>
            <a:ext cx="3600450" cy="3379124"/>
          </a:xfrm>
        </p:spPr>
        <p:txBody>
          <a:bodyPr/>
          <a:lstStyle/>
          <a:p>
            <a:r>
              <a:rPr lang="en-US" sz="2800" b="0" i="0" dirty="0">
                <a:solidFill>
                  <a:srgbClr val="FFFF00"/>
                </a:solidFill>
                <a:effectLst/>
                <a:latin typeface="Helvetica" panose="020B0604020202020204" pitchFamily="34" charset="0"/>
              </a:rPr>
              <a:t>Just under half a billion people are living with diabetes worldwide and the number is projected to increase by 25% in 2030 and 51% in 2045</a:t>
            </a:r>
            <a:r>
              <a:rPr lang="en-US" b="0" i="0" dirty="0">
                <a:solidFill>
                  <a:srgbClr val="FFFF00"/>
                </a:solidFill>
                <a:effectLst/>
                <a:latin typeface="Helvetica" panose="020B0604020202020204" pitchFamily="34" charset="0"/>
              </a:rPr>
              <a:t>.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E7E6A-9959-4D3D-A060-EFF477018EE6}"/>
              </a:ext>
            </a:extLst>
          </p:cNvPr>
          <p:cNvSpPr txBox="1"/>
          <p:nvPr/>
        </p:nvSpPr>
        <p:spPr>
          <a:xfrm>
            <a:off x="4762500" y="6362700"/>
            <a:ext cx="731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https://doi.org/10.1016/j.diabres.2019.107843</a:t>
            </a:r>
            <a:endParaRPr lang="en-IN" b="0" i="1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84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A5CF1D-F046-4DA1-B08E-71515BA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466725"/>
            <a:ext cx="7543800" cy="5943600"/>
          </a:xfrm>
          <a:gradFill>
            <a:gsLst>
              <a:gs pos="0">
                <a:schemeClr val="bg2">
                  <a:lumMod val="2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8CFA8-9B33-44D4-BB63-E773B4BF3646}"/>
              </a:ext>
            </a:extLst>
          </p:cNvPr>
          <p:cNvSpPr txBox="1"/>
          <p:nvPr/>
        </p:nvSpPr>
        <p:spPr>
          <a:xfrm>
            <a:off x="2566987" y="135493"/>
            <a:ext cx="705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Pathophysiology of Diabetes Mellitus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DCB8C-7CEA-4988-B15D-D73FDB08AB28}"/>
              </a:ext>
            </a:extLst>
          </p:cNvPr>
          <p:cNvSpPr txBox="1"/>
          <p:nvPr/>
        </p:nvSpPr>
        <p:spPr>
          <a:xfrm>
            <a:off x="142876" y="6562725"/>
            <a:ext cx="1190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https://diabetes.diabetesjournals.org/content/66/2/241</a:t>
            </a:r>
          </a:p>
        </p:txBody>
      </p:sp>
    </p:spTree>
    <p:extLst>
      <p:ext uri="{BB962C8B-B14F-4D97-AF65-F5344CB8AC3E}">
        <p14:creationId xmlns:p14="http://schemas.microsoft.com/office/powerpoint/2010/main" val="257446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A9EECFC-FF71-43F6-8D9C-D1CB1CE87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247650"/>
            <a:ext cx="6013450" cy="539115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8B227CB-6A0B-4DDC-8C0F-6F4F82FC0F8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861041"/>
            <a:ext cx="5962650" cy="20605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2BD85-E362-4C93-9134-8B6B43F91C01}"/>
              </a:ext>
            </a:extLst>
          </p:cNvPr>
          <p:cNvSpPr txBox="1"/>
          <p:nvPr/>
        </p:nvSpPr>
        <p:spPr>
          <a:xfrm>
            <a:off x="833132" y="338179"/>
            <a:ext cx="4645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Typical Diabetes Detection Protocol</a:t>
            </a:r>
            <a:endParaRPr lang="en-IN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039903-A8BB-4039-8E47-FE45829B7747}"/>
              </a:ext>
            </a:extLst>
          </p:cNvPr>
          <p:cNvSpPr txBox="1"/>
          <p:nvPr/>
        </p:nvSpPr>
        <p:spPr>
          <a:xfrm>
            <a:off x="703967" y="4144915"/>
            <a:ext cx="512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https://onlinelibrary.wiley.com/doi/full/10.1111/jdi.12810</a:t>
            </a:r>
          </a:p>
        </p:txBody>
      </p:sp>
    </p:spTree>
    <p:extLst>
      <p:ext uri="{BB962C8B-B14F-4D97-AF65-F5344CB8AC3E}">
        <p14:creationId xmlns:p14="http://schemas.microsoft.com/office/powerpoint/2010/main" val="1353178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5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6D01E8-9857-4889-8F07-417C85AAB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-1"/>
            <a:ext cx="9201150" cy="63722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D8E1A-2780-4734-ACBF-9DFFBC672424}"/>
              </a:ext>
            </a:extLst>
          </p:cNvPr>
          <p:cNvSpPr txBox="1"/>
          <p:nvPr/>
        </p:nvSpPr>
        <p:spPr>
          <a:xfrm>
            <a:off x="1743075" y="6372224"/>
            <a:ext cx="9229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Treatment Plans </a:t>
            </a:r>
            <a:r>
              <a:rPr lang="en-I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https://onlinelibrary.wiley.com/doi/full/10.1111/jdi.12810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19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C843E4-3ED1-463A-AE18-668C3E2D7B3A}"/>
              </a:ext>
            </a:extLst>
          </p:cNvPr>
          <p:cNvSpPr txBox="1"/>
          <p:nvPr/>
        </p:nvSpPr>
        <p:spPr>
          <a:xfrm>
            <a:off x="723900" y="1724025"/>
            <a:ext cx="350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Pregnancies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Glucose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Skin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Diabetes Pedigree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8FAFE-5CE1-4932-8E18-BB97000B6F76}"/>
              </a:ext>
            </a:extLst>
          </p:cNvPr>
          <p:cNvSpPr txBox="1"/>
          <p:nvPr/>
        </p:nvSpPr>
        <p:spPr>
          <a:xfrm>
            <a:off x="4743450" y="1724025"/>
            <a:ext cx="3619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Polyuria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Polydipsia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Weight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Polyphagia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Genital Thrush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Blurring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Delayed Healing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Partial Paresis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Muscle 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Aloepecia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Obesity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960AA-7061-443E-B449-214363A108AD}"/>
              </a:ext>
            </a:extLst>
          </p:cNvPr>
          <p:cNvSpPr txBox="1"/>
          <p:nvPr/>
        </p:nvSpPr>
        <p:spPr>
          <a:xfrm>
            <a:off x="7877175" y="1732865"/>
            <a:ext cx="37623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Exposure to medication drugs like metformin, glyburide, </a:t>
            </a:r>
            <a:r>
              <a:rPr lang="en-US" dirty="0" err="1"/>
              <a:t>etc</a:t>
            </a:r>
            <a:r>
              <a:rPr lang="en-US" dirty="0"/>
              <a:t> and no. of medications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Insulin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HbA1c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Readmission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E2178-75AC-46DB-8EF6-5AE4CC1B61E9}"/>
              </a:ext>
            </a:extLst>
          </p:cNvPr>
          <p:cNvSpPr txBox="1"/>
          <p:nvPr/>
        </p:nvSpPr>
        <p:spPr>
          <a:xfrm>
            <a:off x="723900" y="86677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Dataset I</a:t>
            </a:r>
            <a:endParaRPr lang="en-IN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6651C-F3F9-4401-8B61-BC129286AC81}"/>
              </a:ext>
            </a:extLst>
          </p:cNvPr>
          <p:cNvSpPr txBox="1"/>
          <p:nvPr/>
        </p:nvSpPr>
        <p:spPr>
          <a:xfrm>
            <a:off x="4029075" y="86677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Dataset II</a:t>
            </a:r>
            <a:endParaRPr lang="en-IN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2966D-0ECC-48A2-916C-6017E29E4C91}"/>
              </a:ext>
            </a:extLst>
          </p:cNvPr>
          <p:cNvSpPr txBox="1"/>
          <p:nvPr/>
        </p:nvSpPr>
        <p:spPr>
          <a:xfrm>
            <a:off x="7620002" y="852830"/>
            <a:ext cx="285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Dataset III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52283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9A2164-A635-4998-8BE2-342A61B1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Bahnschrift Condensed" panose="020B0502040204020203" pitchFamily="34" charset="0"/>
              </a:rPr>
              <a:t>Use of different Statistical Algorithms to predict chances of occurrence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9833371-EDA5-4A35-9203-4AF403E01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30667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2ED3607-6858-4E25-848C-37997F91C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95634"/>
              </p:ext>
            </p:extLst>
          </p:nvPr>
        </p:nvGraphicFramePr>
        <p:xfrm>
          <a:off x="2032000" y="1809750"/>
          <a:ext cx="8128000" cy="432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4581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982F0-6CFF-48D3-B0EF-C507756A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4"/>
            <a:ext cx="6581775" cy="621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182C5-DEDF-4C77-A018-7E3444B5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695450"/>
            <a:ext cx="5638800" cy="5029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34F09-40F7-4A76-9866-82DED89B6743}"/>
              </a:ext>
            </a:extLst>
          </p:cNvPr>
          <p:cNvSpPr txBox="1"/>
          <p:nvPr/>
        </p:nvSpPr>
        <p:spPr>
          <a:xfrm>
            <a:off x="1628775" y="361950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Dataset I</a:t>
            </a:r>
            <a:endParaRPr lang="en-I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0529C-763B-4312-8A4A-3278DED65CF9}"/>
              </a:ext>
            </a:extLst>
          </p:cNvPr>
          <p:cNvSpPr txBox="1"/>
          <p:nvPr/>
        </p:nvSpPr>
        <p:spPr>
          <a:xfrm>
            <a:off x="7439025" y="1438275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Dataset II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8614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1E96-E9B4-4E08-A5B3-F62A9E5B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4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2800" dirty="0"/>
              <a:t>    Accuracy Comparison of Algorithms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A9E37-C829-4755-9307-D53783CAC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50"/>
            <a:ext cx="9146084" cy="332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5CE44-2F85-4557-9184-E5B9EDD1B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3603246"/>
            <a:ext cx="7897267" cy="3328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F575D5-457E-4A84-A741-9BD1478A8EF2}"/>
              </a:ext>
            </a:extLst>
          </p:cNvPr>
          <p:cNvSpPr txBox="1"/>
          <p:nvPr/>
        </p:nvSpPr>
        <p:spPr>
          <a:xfrm>
            <a:off x="9830825" y="1320800"/>
            <a:ext cx="221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I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92F8D-C68B-4421-8DE2-138DA971B54E}"/>
              </a:ext>
            </a:extLst>
          </p:cNvPr>
          <p:cNvSpPr txBox="1"/>
          <p:nvPr/>
        </p:nvSpPr>
        <p:spPr>
          <a:xfrm>
            <a:off x="714375" y="4714875"/>
            <a:ext cx="240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</a:t>
            </a:r>
            <a:r>
              <a:rPr lang="en-US" sz="2400" dirty="0"/>
              <a:t>Dataset II</a:t>
            </a:r>
            <a:endParaRPr lang="en-IN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707DAF6-5EB7-4485-A106-70AC3751220A}"/>
              </a:ext>
            </a:extLst>
          </p:cNvPr>
          <p:cNvSpPr/>
          <p:nvPr/>
        </p:nvSpPr>
        <p:spPr>
          <a:xfrm>
            <a:off x="9240275" y="1436215"/>
            <a:ext cx="59055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EC6B77A-896C-49B8-AB05-796AF0629D88}"/>
              </a:ext>
            </a:extLst>
          </p:cNvPr>
          <p:cNvSpPr/>
          <p:nvPr/>
        </p:nvSpPr>
        <p:spPr>
          <a:xfrm>
            <a:off x="3124200" y="4831407"/>
            <a:ext cx="619125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289715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6.xml><?xml version="1.0" encoding="utf-8"?>
<a:theme xmlns:a="http://schemas.openxmlformats.org/drawingml/2006/main" name="Savo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7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8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9.xml><?xml version="1.0" encoding="utf-8"?>
<a:theme xmlns:a="http://schemas.openxmlformats.org/drawingml/2006/main" name="Dropl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1587</TotalTime>
  <Words>386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35" baseType="lpstr">
      <vt:lpstr>Arial</vt:lpstr>
      <vt:lpstr>Bahnschrift Condensed</vt:lpstr>
      <vt:lpstr>Calibri</vt:lpstr>
      <vt:lpstr>Calibri Light</vt:lpstr>
      <vt:lpstr>Century Gothic</vt:lpstr>
      <vt:lpstr>Corbel</vt:lpstr>
      <vt:lpstr>Garamond</vt:lpstr>
      <vt:lpstr>Gill Sans MT</vt:lpstr>
      <vt:lpstr>Helvetica</vt:lpstr>
      <vt:lpstr>Lucida Calligraphy</vt:lpstr>
      <vt:lpstr>Trebuchet MS</vt:lpstr>
      <vt:lpstr>Tw Cen MT</vt:lpstr>
      <vt:lpstr>Wingdings</vt:lpstr>
      <vt:lpstr>Wingdings 3</vt:lpstr>
      <vt:lpstr>2_Retrospect</vt:lpstr>
      <vt:lpstr>Office Theme</vt:lpstr>
      <vt:lpstr>Retrospect</vt:lpstr>
      <vt:lpstr>Gallery</vt:lpstr>
      <vt:lpstr>Mesh</vt:lpstr>
      <vt:lpstr>Savon</vt:lpstr>
      <vt:lpstr>Facet</vt:lpstr>
      <vt:lpstr>Organic</vt:lpstr>
      <vt:lpstr>Droplet</vt:lpstr>
      <vt:lpstr>1_Office Theme</vt:lpstr>
      <vt:lpstr>Holistic Approach to Diabetes Risk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different Statistical Algorithms to predict chances of occurrence</vt:lpstr>
      <vt:lpstr>PowerPoint Presentation</vt:lpstr>
      <vt:lpstr>    Accuracy Comparison of Algorithms</vt:lpstr>
      <vt:lpstr>Why is diabetes risk modelling important?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Holistic Approach to Diabetes Risk Prediction</dc:title>
  <dc:creator>Krittika Roy</dc:creator>
  <cp:lastModifiedBy>Krittika Roy</cp:lastModifiedBy>
  <cp:revision>35</cp:revision>
  <dcterms:created xsi:type="dcterms:W3CDTF">2020-11-28T18:02:17Z</dcterms:created>
  <dcterms:modified xsi:type="dcterms:W3CDTF">2020-12-01T17:10:53Z</dcterms:modified>
</cp:coreProperties>
</file>